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4" r:id="rId7"/>
    <p:sldId id="285" r:id="rId8"/>
    <p:sldId id="261" r:id="rId9"/>
    <p:sldId id="286" r:id="rId10"/>
    <p:sldId id="262" r:id="rId11"/>
    <p:sldId id="263" r:id="rId12"/>
    <p:sldId id="264" r:id="rId13"/>
    <p:sldId id="265" r:id="rId14"/>
    <p:sldId id="266" r:id="rId15"/>
    <p:sldId id="267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E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85910-349D-48D9-8F09-E3840B688EED}" type="datetimeFigureOut">
              <a:rPr lang="en-US" smtClean="0"/>
              <a:pPr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C5CDF-C49F-4B10-9810-2707B9AEF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 dirty="0"/>
              <a:t>Antitussives, expectorants, mucolytics and oxygen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" sz="2400" dirty="0"/>
              <a:t>prof . Dr. Slobodan Janković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Antitussives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Antitussives are medicines which suppress dry, non- productive cough</a:t>
            </a:r>
            <a:endParaRPr lang="sr-Cyrl-CS" dirty="0"/>
          </a:p>
          <a:p>
            <a:r>
              <a:rPr lang="sr-Latn-RS" dirty="0"/>
              <a:t>Classification</a:t>
            </a:r>
            <a:r>
              <a:rPr lang="en" dirty="0"/>
              <a:t>:</a:t>
            </a:r>
          </a:p>
          <a:p>
            <a:pPr lvl="1"/>
            <a:r>
              <a:rPr lang="en" dirty="0" err="1"/>
              <a:t>central</a:t>
            </a:r>
            <a:r>
              <a:rPr lang="en" dirty="0"/>
              <a:t> </a:t>
            </a:r>
            <a:r>
              <a:rPr lang="en" dirty="0" err="1"/>
              <a:t>antitussives</a:t>
            </a:r>
            <a:endParaRPr lang="sr-Cyrl-CS" dirty="0"/>
          </a:p>
          <a:p>
            <a:pPr lvl="1"/>
            <a:r>
              <a:rPr lang="en" dirty="0" err="1"/>
              <a:t>peripheral</a:t>
            </a:r>
            <a:r>
              <a:rPr lang="en" dirty="0"/>
              <a:t> </a:t>
            </a:r>
            <a:r>
              <a:rPr lang="en" dirty="0" err="1"/>
              <a:t>antitussives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Central antitussives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/>
              <a:t>O</a:t>
            </a:r>
            <a:r>
              <a:rPr lang="en" dirty="0"/>
              <a:t>pioids or their derivatives (codeine , morphine, dextromethorphan, pholcodine ),</a:t>
            </a:r>
            <a:endParaRPr lang="sr-Cyrl-CS" dirty="0"/>
          </a:p>
          <a:p>
            <a:r>
              <a:rPr lang="en" dirty="0"/>
              <a:t>Non-opioids: butamirate, glaucine </a:t>
            </a:r>
            <a:endParaRPr lang="sr-Cyrl-CS" dirty="0"/>
          </a:p>
          <a:p>
            <a:r>
              <a:rPr lang="en" dirty="0"/>
              <a:t>Opioid antitussives are more efficient , but have greater inclination </a:t>
            </a:r>
            <a:r>
              <a:rPr lang="sr-Latn-RS" dirty="0"/>
              <a:t>towards</a:t>
            </a:r>
            <a:r>
              <a:rPr lang="en" dirty="0"/>
              <a:t> causing depression</a:t>
            </a:r>
            <a:r>
              <a:rPr lang="sr-Latn-RS" dirty="0"/>
              <a:t> of</a:t>
            </a:r>
            <a:r>
              <a:rPr lang="en" dirty="0"/>
              <a:t> breathing , sedation , constipation and addiction .</a:t>
            </a:r>
            <a:endParaRPr lang="sr-Cyrl-CS" dirty="0"/>
          </a:p>
          <a:p>
            <a:r>
              <a:rPr lang="en" dirty="0"/>
              <a:t>From the opioids</a:t>
            </a:r>
            <a:r>
              <a:rPr lang="sr-Latn-RS" dirty="0"/>
              <a:t>,</a:t>
            </a:r>
            <a:r>
              <a:rPr lang="en" dirty="0"/>
              <a:t> the safest antitussive is dextromethorphan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Peripheral antitussives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 err="1"/>
              <a:t>prenoxydiazine </a:t>
            </a:r>
            <a:r>
              <a:rPr lang="en" dirty="0"/>
              <a:t>, </a:t>
            </a:r>
            <a:r>
              <a:rPr lang="en" dirty="0" err="1"/>
              <a:t>pentoxiverine</a:t>
            </a:r>
            <a:endParaRPr lang="sr-Cyrl-CS" dirty="0"/>
          </a:p>
          <a:p>
            <a:r>
              <a:rPr lang="en" dirty="0"/>
              <a:t>do not have inclination </a:t>
            </a:r>
            <a:r>
              <a:rPr lang="sr-Latn-RS" dirty="0"/>
              <a:t>towards</a:t>
            </a:r>
            <a:r>
              <a:rPr lang="en" dirty="0"/>
              <a:t> causing depression</a:t>
            </a:r>
            <a:r>
              <a:rPr lang="sr-Latn-RS" dirty="0"/>
              <a:t> of</a:t>
            </a:r>
            <a:r>
              <a:rPr lang="en" dirty="0"/>
              <a:t> breathing, but are less effective </a:t>
            </a:r>
            <a:r>
              <a:rPr lang="sr-Latn-RS" dirty="0"/>
              <a:t>suppressors of </a:t>
            </a:r>
            <a:r>
              <a:rPr lang="en" dirty="0"/>
              <a:t>coughing from the central antitussive</a:t>
            </a:r>
            <a:r>
              <a:rPr lang="sr-Latn-RS" dirty="0"/>
              <a:t>s</a:t>
            </a:r>
            <a:r>
              <a:rPr lang="en" dirty="0"/>
              <a:t>.</a:t>
            </a:r>
            <a:endParaRPr lang="sr-Cyrl-CS" dirty="0"/>
          </a:p>
          <a:p>
            <a:r>
              <a:rPr lang="en" dirty="0"/>
              <a:t>extract (macerate) </a:t>
            </a:r>
            <a:r>
              <a:rPr lang="sr-Latn-RS" dirty="0"/>
              <a:t>of </a:t>
            </a:r>
            <a:r>
              <a:rPr lang="en" dirty="0"/>
              <a:t>roots</a:t>
            </a:r>
            <a:r>
              <a:rPr lang="sr-Latn-RS" dirty="0"/>
              <a:t> of</a:t>
            </a:r>
            <a:r>
              <a:rPr lang="en" dirty="0"/>
              <a:t> </a:t>
            </a:r>
            <a:r>
              <a:rPr lang="sr-Latn-RS" dirty="0"/>
              <a:t>W</a:t>
            </a:r>
            <a:r>
              <a:rPr lang="en" dirty="0"/>
              <a:t>hite mallow (Altheae radicis).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Oxygen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Indication For therapeutic application </a:t>
            </a:r>
            <a:r>
              <a:rPr lang="sr-Latn-RS" dirty="0"/>
              <a:t>of </a:t>
            </a:r>
            <a:r>
              <a:rPr lang="en" dirty="0"/>
              <a:t>oxygen  </a:t>
            </a:r>
            <a:endParaRPr lang="sr-Cyrl-CS" dirty="0"/>
          </a:p>
          <a:p>
            <a:pPr lvl="1"/>
            <a:r>
              <a:rPr lang="en" dirty="0"/>
              <a:t>partial pressure oxygen is </a:t>
            </a:r>
            <a:r>
              <a:rPr lang="sr-Latn-RS" dirty="0"/>
              <a:t>below</a:t>
            </a:r>
            <a:r>
              <a:rPr lang="en" dirty="0"/>
              <a:t>60 mmHg </a:t>
            </a:r>
            <a:endParaRPr lang="sr-Cyrl-CS" dirty="0"/>
          </a:p>
          <a:p>
            <a:pPr lvl="1"/>
            <a:r>
              <a:rPr lang="en" dirty="0"/>
              <a:t>saturation </a:t>
            </a:r>
            <a:r>
              <a:rPr lang="sr-Latn-RS" dirty="0"/>
              <a:t>of </a:t>
            </a:r>
            <a:r>
              <a:rPr lang="en" dirty="0"/>
              <a:t>hemoglobin </a:t>
            </a:r>
            <a:r>
              <a:rPr lang="sr-Latn-RS" dirty="0"/>
              <a:t>with </a:t>
            </a:r>
            <a:r>
              <a:rPr lang="en" dirty="0"/>
              <a:t>oxygen </a:t>
            </a:r>
            <a:r>
              <a:rPr lang="sr-Latn-RS" dirty="0"/>
              <a:t>is below </a:t>
            </a:r>
            <a:r>
              <a:rPr lang="en" dirty="0"/>
              <a:t>88%</a:t>
            </a:r>
            <a:endParaRPr lang="sr-Cyrl-CS" dirty="0"/>
          </a:p>
          <a:p>
            <a:pPr lvl="1"/>
            <a:r>
              <a:rPr lang="en" dirty="0"/>
              <a:t>Carbon monoxide poisoning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Application of oxygen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Oxygen is administered through</a:t>
            </a:r>
            <a:r>
              <a:rPr lang="en" dirty="0"/>
              <a:t> mask or nasal canula, usually in concentration up to 28 %</a:t>
            </a:r>
            <a:endParaRPr lang="sr-Cyrl-CS" dirty="0"/>
          </a:p>
          <a:p>
            <a:r>
              <a:rPr lang="sr-Latn-RS" dirty="0"/>
              <a:t>Higher</a:t>
            </a:r>
            <a:r>
              <a:rPr lang="en" dirty="0"/>
              <a:t> concentration </a:t>
            </a:r>
            <a:r>
              <a:rPr lang="sr-Latn-RS" dirty="0"/>
              <a:t>should be used </a:t>
            </a:r>
            <a:r>
              <a:rPr lang="en" dirty="0"/>
              <a:t>only if a </a:t>
            </a:r>
            <a:r>
              <a:rPr lang="sr-Latn-RS" dirty="0"/>
              <a:t>patient is</a:t>
            </a:r>
            <a:r>
              <a:rPr lang="en" dirty="0"/>
              <a:t> not simultaneously in chronic hypercarbia or carbon monoxide poisoning</a:t>
            </a:r>
          </a:p>
          <a:p>
            <a:r>
              <a:rPr lang="en" dirty="0"/>
              <a:t>Flow</a:t>
            </a:r>
            <a:r>
              <a:rPr lang="sr-Latn-RS" dirty="0"/>
              <a:t>:</a:t>
            </a:r>
            <a:r>
              <a:rPr lang="en" dirty="0"/>
              <a:t> 4 liters per minute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Oxygen toxicity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If oxygen </a:t>
            </a:r>
            <a:r>
              <a:rPr lang="sr-Latn-RS" dirty="0"/>
              <a:t>is </a:t>
            </a:r>
            <a:r>
              <a:rPr lang="en" dirty="0"/>
              <a:t>give</a:t>
            </a:r>
            <a:r>
              <a:rPr lang="sr-Latn-RS" dirty="0"/>
              <a:t>n</a:t>
            </a:r>
            <a:r>
              <a:rPr lang="en" dirty="0"/>
              <a:t> in larger doses from the recommended </a:t>
            </a:r>
            <a:r>
              <a:rPr lang="sr-Latn-RS" dirty="0"/>
              <a:t>for </a:t>
            </a:r>
            <a:r>
              <a:rPr lang="en" dirty="0"/>
              <a:t>long time, </a:t>
            </a:r>
            <a:r>
              <a:rPr lang="sr-Latn-RS" dirty="0"/>
              <a:t>it</a:t>
            </a:r>
            <a:r>
              <a:rPr lang="en" dirty="0"/>
              <a:t> manifests toxic effects on the lungs </a:t>
            </a:r>
            <a:r>
              <a:rPr lang="sr-Latn-RS" dirty="0"/>
              <a:t>due to </a:t>
            </a:r>
            <a:r>
              <a:rPr lang="en" dirty="0"/>
              <a:t>creation</a:t>
            </a:r>
            <a:r>
              <a:rPr lang="sr-Latn-RS" dirty="0"/>
              <a:t> of</a:t>
            </a:r>
            <a:r>
              <a:rPr lang="en" dirty="0"/>
              <a:t> free radicals (</a:t>
            </a:r>
            <a:r>
              <a:rPr lang="sr-Latn-RS" dirty="0"/>
              <a:t>H</a:t>
            </a:r>
            <a:r>
              <a:rPr lang="en" baseline="-25000" dirty="0"/>
              <a:t>2</a:t>
            </a:r>
            <a:r>
              <a:rPr lang="en" dirty="0"/>
              <a:t>O</a:t>
            </a:r>
            <a:r>
              <a:rPr lang="en" baseline="-25000" dirty="0"/>
              <a:t>2 </a:t>
            </a:r>
            <a:r>
              <a:rPr lang="en" dirty="0"/>
              <a:t>, O</a:t>
            </a:r>
            <a:r>
              <a:rPr lang="en" baseline="-25000" dirty="0"/>
              <a:t>2</a:t>
            </a:r>
            <a:r>
              <a:rPr lang="en" baseline="30000" dirty="0"/>
              <a:t>- </a:t>
            </a:r>
            <a:r>
              <a:rPr lang="en" dirty="0"/>
              <a:t>, O</a:t>
            </a:r>
            <a:r>
              <a:rPr lang="sr-Latn-RS" dirty="0"/>
              <a:t>H</a:t>
            </a:r>
            <a:r>
              <a:rPr lang="en" baseline="30000" dirty="0"/>
              <a:t>- </a:t>
            </a:r>
            <a:r>
              <a:rPr lang="en" dirty="0"/>
              <a:t>) and damage</a:t>
            </a:r>
            <a:r>
              <a:rPr lang="sr-Latn-RS" dirty="0"/>
              <a:t> of</a:t>
            </a:r>
            <a:r>
              <a:rPr lang="en" dirty="0"/>
              <a:t> pulmonary capillary endothelium.</a:t>
            </a:r>
            <a:endParaRPr lang="sr-Cyrl-CS" dirty="0"/>
          </a:p>
          <a:p>
            <a:r>
              <a:rPr lang="en" dirty="0"/>
              <a:t>Already 6-12 hours after breathing </a:t>
            </a:r>
            <a:r>
              <a:rPr lang="sr-Latn-RS" dirty="0"/>
              <a:t>pure</a:t>
            </a:r>
            <a:r>
              <a:rPr lang="en" dirty="0"/>
              <a:t> oxygen (100%) tracheobronchitis </a:t>
            </a:r>
            <a:r>
              <a:rPr lang="sr-Latn-RS" dirty="0"/>
              <a:t>ensues </a:t>
            </a:r>
            <a:r>
              <a:rPr lang="en" dirty="0"/>
              <a:t>(</a:t>
            </a:r>
            <a:r>
              <a:rPr lang="sr-Latn-RS" dirty="0"/>
              <a:t>dry </a:t>
            </a:r>
            <a:r>
              <a:rPr lang="en" dirty="0"/>
              <a:t>cough, </a:t>
            </a:r>
            <a:r>
              <a:rPr lang="sr-Latn-RS" dirty="0"/>
              <a:t>chest </a:t>
            </a:r>
            <a:r>
              <a:rPr lang="en" dirty="0"/>
              <a:t>pain) and </a:t>
            </a:r>
            <a:r>
              <a:rPr lang="sr-Latn-RS" dirty="0"/>
              <a:t>develops </a:t>
            </a:r>
            <a:r>
              <a:rPr lang="en" dirty="0"/>
              <a:t>lung</a:t>
            </a:r>
            <a:r>
              <a:rPr lang="sr-Latn-RS" dirty="0"/>
              <a:t> </a:t>
            </a:r>
            <a:r>
              <a:rPr lang="en" dirty="0"/>
              <a:t>edema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 patient with a chronic cough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" dirty="0"/>
              <a:t>Chronic cough: if it lasts longer than 8 weeks</a:t>
            </a:r>
          </a:p>
          <a:p>
            <a:r>
              <a:rPr lang="en" dirty="0"/>
              <a:t>Causes:</a:t>
            </a:r>
          </a:p>
          <a:p>
            <a:pPr lvl="1"/>
            <a:r>
              <a:rPr lang="en" dirty="0"/>
              <a:t>Postnasal purulent leakage syndrome</a:t>
            </a:r>
          </a:p>
          <a:p>
            <a:pPr lvl="1"/>
            <a:r>
              <a:rPr lang="en" dirty="0"/>
              <a:t>Allergy</a:t>
            </a:r>
          </a:p>
          <a:p>
            <a:pPr lvl="1"/>
            <a:r>
              <a:rPr lang="en" dirty="0"/>
              <a:t>Asthma</a:t>
            </a:r>
          </a:p>
          <a:p>
            <a:pPr lvl="1"/>
            <a:r>
              <a:rPr lang="en" dirty="0"/>
              <a:t>Smoking</a:t>
            </a:r>
          </a:p>
          <a:p>
            <a:pPr lvl="1"/>
            <a:r>
              <a:rPr lang="en" dirty="0"/>
              <a:t>COPD</a:t>
            </a:r>
          </a:p>
          <a:p>
            <a:pPr lvl="1"/>
            <a:r>
              <a:rPr lang="en" dirty="0"/>
              <a:t>Reflux disease</a:t>
            </a:r>
          </a:p>
          <a:p>
            <a:pPr lvl="1"/>
            <a:r>
              <a:rPr lang="en" dirty="0"/>
              <a:t>ACE inhibitors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Case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A 57-year-old female patient complains of a cough that has lasted for 2 months</a:t>
            </a:r>
          </a:p>
          <a:p>
            <a:r>
              <a:rPr lang="en" dirty="0"/>
              <a:t>Dry cough, with throat irritation</a:t>
            </a:r>
          </a:p>
          <a:p>
            <a:r>
              <a:rPr lang="en" dirty="0"/>
              <a:t>Her nose is running and secretions are pouring from her nose into her throat</a:t>
            </a:r>
          </a:p>
          <a:p>
            <a:r>
              <a:rPr lang="en" dirty="0"/>
              <a:t>The cough comes in fits</a:t>
            </a:r>
          </a:p>
          <a:p>
            <a:r>
              <a:rPr lang="en" dirty="0"/>
              <a:t>He does not have a fever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A chest X-ray was normal</a:t>
            </a:r>
          </a:p>
          <a:p>
            <a:r>
              <a:rPr lang="en" dirty="0"/>
              <a:t>ECG normal</a:t>
            </a:r>
          </a:p>
          <a:p>
            <a:r>
              <a:rPr lang="en" dirty="0"/>
              <a:t>Usual laboratory analyzes normal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Bromhexine: has not been shown to be effective</a:t>
            </a:r>
          </a:p>
          <a:p>
            <a:r>
              <a:rPr lang="en" dirty="0"/>
              <a:t>Chlorpheniramine and phenylephrine tablets: were not effective</a:t>
            </a:r>
          </a:p>
          <a:p>
            <a:r>
              <a:rPr lang="en" dirty="0"/>
              <a:t>Pantoprazole: was not effective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dirty="0"/>
              <a:t>EXPECTORANTS AND MUCOLITICS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Medicines that dilute bronchial secretions and facilitate their expectoration are called expectorants.</a:t>
            </a:r>
            <a:endParaRPr lang="sr-Cyrl-CS" dirty="0"/>
          </a:p>
          <a:p>
            <a:r>
              <a:rPr lang="en" dirty="0"/>
              <a:t>Taking a sufficient amount of water orally is a prerequisite for diluting secretions; in addition, inhaling water vapor allows water molecules to directly penetrate the secretions.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Spirometry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Airflow to the lungs </a:t>
            </a:r>
            <a:r>
              <a:rPr lang="sr-Latn-RS" dirty="0"/>
              <a:t>is </a:t>
            </a:r>
            <a:r>
              <a:rPr lang="en" dirty="0"/>
              <a:t>improved by 14% when a beta 2 agonist was administered</a:t>
            </a:r>
          </a:p>
          <a:p>
            <a:r>
              <a:rPr lang="en" dirty="0"/>
              <a:t>Diagnosis: bronchial asthma with allergic rhinitis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Inhalation of long-acting corticosteroids and beta 2 agonists</a:t>
            </a:r>
          </a:p>
          <a:p>
            <a:r>
              <a:rPr lang="en" dirty="0"/>
              <a:t>Oral antihistamine</a:t>
            </a:r>
            <a:r>
              <a:rPr lang="sr-Latn-RS" dirty="0"/>
              <a:t>s</a:t>
            </a:r>
            <a:endParaRPr lang="en" dirty="0"/>
          </a:p>
          <a:p>
            <a:r>
              <a:rPr lang="sr-Latn-RS" dirty="0"/>
              <a:t>Causal therapy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Saponins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partly irritate the gastric mucosa and reflexly increase the secretion of water and electrolytes in the bronchial mucosa, and partly act as surfactants</a:t>
            </a:r>
          </a:p>
          <a:p>
            <a:r>
              <a:rPr lang="en" dirty="0"/>
              <a:t>Saponin from the root of </a:t>
            </a:r>
            <a:r>
              <a:rPr lang="en" dirty="0" err="1"/>
              <a:t>primulae </a:t>
            </a:r>
            <a:r>
              <a:rPr lang="en" dirty="0"/>
              <a:t>radix is a very effective, available and inexpensive expectorant.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Potassium iodide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" dirty="0"/>
              <a:t>Potassium iodide (KJ) also has an expectorant effect (single dose is 300 mg) when administered orally.</a:t>
            </a:r>
            <a:endParaRPr lang="sr-Cyrl-CS" dirty="0"/>
          </a:p>
          <a:p>
            <a:r>
              <a:rPr lang="en" dirty="0"/>
              <a:t>Excessive use of iodide can lead to hypothyroidism, and potassium can cause ulceration of the proximal jejunum.</a:t>
            </a:r>
            <a:endParaRPr lang="sr-Cyrl-CS" dirty="0"/>
          </a:p>
          <a:p>
            <a:r>
              <a:rPr lang="en" dirty="0"/>
              <a:t>It is not uncommon for patients to develop acne, a metallic taste in the mouth, and swelling of the salivary glands.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Bromhexine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" dirty="0"/>
              <a:t>Bromhexine is a synthetic derivative of a substance of plant origin</a:t>
            </a:r>
          </a:p>
          <a:p>
            <a:r>
              <a:rPr lang="en" dirty="0"/>
              <a:t>It reduces the viscosity of secretions in the bronchi and increases the activity of cilia in the bronchial epithelium</a:t>
            </a:r>
          </a:p>
          <a:p>
            <a:r>
              <a:rPr lang="en" dirty="0"/>
              <a:t>It is well absorbed from the intestine, but it is metabolized already during the first passage through the liver (bioavailability is only 25%)</a:t>
            </a:r>
          </a:p>
          <a:p>
            <a:r>
              <a:rPr lang="en" dirty="0"/>
              <a:t>It is concentrated in bronchial secretion, where its concentration is many times higher than in plasma</a:t>
            </a:r>
            <a:endParaRPr lang="en-US" dirty="0"/>
          </a:p>
        </p:txBody>
      </p:sp>
      <p:pic>
        <p:nvPicPr>
          <p:cNvPr id="9218" name="Picture 2" descr="http://upload.wikimedia.org/wikipedia/commons/thumb/8/8a/Bromhexine-PlainSVG.svg/220px-Bromhexine-PlainSV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"/>
            <a:ext cx="2095500" cy="1438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Ambroxol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In addition to bromhexine, its active metabolite, ambroxol, is used as an expectorant. The main side effect of ambroxol is gastrointestinal complaints.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86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Ivy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" dirty="0"/>
              <a:t>In treatment bronchitis useful is also an extract</a:t>
            </a:r>
            <a:r>
              <a:rPr lang="sr-Latn-RS" dirty="0"/>
              <a:t> of </a:t>
            </a:r>
            <a:r>
              <a:rPr lang="en" dirty="0"/>
              <a:t> </a:t>
            </a:r>
            <a:r>
              <a:rPr lang="sr-Latn-RS" dirty="0"/>
              <a:t>I</a:t>
            </a:r>
            <a:r>
              <a:rPr lang="en" dirty="0"/>
              <a:t>vy . Active principle </a:t>
            </a:r>
            <a:r>
              <a:rPr lang="sr-Latn-RS" dirty="0"/>
              <a:t>of I</a:t>
            </a:r>
            <a:r>
              <a:rPr lang="en" dirty="0"/>
              <a:t>vy ( Latin name : Hedera Helix) is </a:t>
            </a:r>
            <a:r>
              <a:rPr lang="en" b="1" i="1" dirty="0"/>
              <a:t>alpha-hederin </a:t>
            </a:r>
            <a:r>
              <a:rPr lang="en" dirty="0"/>
              <a:t>, which </a:t>
            </a:r>
            <a:r>
              <a:rPr lang="sr-Latn-RS" dirty="0"/>
              <a:t>is</a:t>
            </a:r>
            <a:r>
              <a:rPr lang="en" dirty="0"/>
              <a:t> </a:t>
            </a:r>
            <a:r>
              <a:rPr lang="sr-Latn-RS" dirty="0"/>
              <a:t>completely</a:t>
            </a:r>
            <a:r>
              <a:rPr lang="en" dirty="0"/>
              <a:t> absorb</a:t>
            </a:r>
            <a:r>
              <a:rPr lang="sr-Latn-RS" dirty="0"/>
              <a:t>ed from intestines</a:t>
            </a:r>
            <a:r>
              <a:rPr lang="en" dirty="0"/>
              <a:t> and penetrates into tissues , where prevents </a:t>
            </a:r>
            <a:r>
              <a:rPr lang="sr-Latn-RS" dirty="0"/>
              <a:t>down-</a:t>
            </a:r>
            <a:r>
              <a:rPr lang="en" dirty="0"/>
              <a:t>regulation of beta-2 receptors . Because of that effect , </a:t>
            </a:r>
            <a:r>
              <a:rPr lang="sr-Latn-RS" dirty="0"/>
              <a:t>n</a:t>
            </a:r>
            <a:r>
              <a:rPr lang="en" dirty="0"/>
              <a:t>umber</a:t>
            </a:r>
            <a:r>
              <a:rPr lang="sr-Latn-RS" dirty="0"/>
              <a:t> of</a:t>
            </a:r>
            <a:r>
              <a:rPr lang="en" dirty="0"/>
              <a:t> beta receptors </a:t>
            </a:r>
            <a:r>
              <a:rPr lang="sr-Latn-RS" dirty="0"/>
              <a:t>increases</a:t>
            </a:r>
            <a:r>
              <a:rPr lang="en" dirty="0"/>
              <a:t>, which reinforce</a:t>
            </a:r>
            <a:r>
              <a:rPr lang="sr-Latn-RS" dirty="0"/>
              <a:t>s</a:t>
            </a:r>
            <a:r>
              <a:rPr lang="en" dirty="0"/>
              <a:t> effect</a:t>
            </a:r>
            <a:r>
              <a:rPr lang="sr-Latn-RS" dirty="0"/>
              <a:t> of</a:t>
            </a:r>
            <a:r>
              <a:rPr lang="en" dirty="0"/>
              <a:t> noradrenaline , i.e</a:t>
            </a:r>
            <a:r>
              <a:rPr lang="sr-Latn-RS" dirty="0"/>
              <a:t>.,</a:t>
            </a:r>
            <a:r>
              <a:rPr lang="en" dirty="0"/>
              <a:t> bronchodilation and increased creation of surfactant in pneumocytes type 2</a:t>
            </a:r>
            <a:r>
              <a:rPr lang="sr-Latn-RS" dirty="0"/>
              <a:t>.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378355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Mucolytics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" dirty="0"/>
              <a:t>substances rich in SH -groups</a:t>
            </a:r>
          </a:p>
          <a:p>
            <a:r>
              <a:rPr lang="en" dirty="0"/>
              <a:t>Carboxycysteine ( S- carboxymethyl L- cysteine)</a:t>
            </a:r>
          </a:p>
          <a:p>
            <a:r>
              <a:rPr lang="en" dirty="0"/>
              <a:t>Carboxycysteine breaks the disulfide bridges in the secretion and thus reduces its viscosity</a:t>
            </a:r>
            <a:endParaRPr lang="sr-Cyrl-CS" dirty="0"/>
          </a:p>
          <a:p>
            <a:r>
              <a:rPr lang="en" dirty="0"/>
              <a:t>Reduces goblet cell hyperplasia in the respiratory epithelium</a:t>
            </a:r>
          </a:p>
          <a:p>
            <a:r>
              <a:rPr lang="en" dirty="0"/>
              <a:t>It can cause gastrointestinal bleeding in a person with an ulcer</a:t>
            </a:r>
          </a:p>
          <a:p>
            <a:endParaRPr lang="sr-Cyrl-C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Adverse effect of </a:t>
            </a:r>
            <a:r>
              <a:rPr lang="sr-Latn-RS" dirty="0"/>
              <a:t>I</a:t>
            </a:r>
            <a:r>
              <a:rPr lang="en" dirty="0"/>
              <a:t>vy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Nausea and vomiting often occur when using </a:t>
            </a:r>
            <a:r>
              <a:rPr lang="sr-Latn-RS" dirty="0"/>
              <a:t>I</a:t>
            </a:r>
            <a:r>
              <a:rPr lang="en" dirty="0"/>
              <a:t>vy preparations. The cause of this unwanted effect is the saponin hederacoside C, which as a surfactant dissolves the protective layer of mucus above the gastric epithelium, </a:t>
            </a:r>
            <a:r>
              <a:rPr lang="sr-Latn-RS" dirty="0"/>
              <a:t>and </a:t>
            </a:r>
            <a:r>
              <a:rPr lang="en" dirty="0"/>
              <a:t>exposes it to the irritating effect of hydrochloric acid.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692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851</Words>
  <Application>Microsoft Office PowerPoint</Application>
  <PresentationFormat>On-screen Show (4:3)</PresentationFormat>
  <Paragraphs>86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Antitussives, expectorants, mucolytics and oxygen</vt:lpstr>
      <vt:lpstr>EXPECTORANTS AND MUCOLITICS</vt:lpstr>
      <vt:lpstr>Saponins</vt:lpstr>
      <vt:lpstr>Potassium iodide</vt:lpstr>
      <vt:lpstr>Bromhexine</vt:lpstr>
      <vt:lpstr>Ambroxol</vt:lpstr>
      <vt:lpstr>Ivy</vt:lpstr>
      <vt:lpstr>Mucolytics</vt:lpstr>
      <vt:lpstr>Adverse effect of Ivy</vt:lpstr>
      <vt:lpstr>Antitussives</vt:lpstr>
      <vt:lpstr>Central antitussives</vt:lpstr>
      <vt:lpstr>Peripheral antitussives</vt:lpstr>
      <vt:lpstr>Oxygen</vt:lpstr>
      <vt:lpstr>Application of oxygen</vt:lpstr>
      <vt:lpstr>Oxygen toxicity</vt:lpstr>
      <vt:lpstr>A patient with a chronic cough</vt:lpstr>
      <vt:lpstr>Case presentation</vt:lpstr>
      <vt:lpstr>Diagnostics</vt:lpstr>
      <vt:lpstr>Treatment</vt:lpstr>
      <vt:lpstr>Spirometry</vt:lpstr>
      <vt:lpstr>Therapy</vt:lpstr>
    </vt:vector>
  </TitlesOfParts>
  <Company>Medicinski fakultet Kragujevac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Slobodan Jankovic</cp:lastModifiedBy>
  <cp:revision>35</cp:revision>
  <dcterms:created xsi:type="dcterms:W3CDTF">2013-02-06T20:44:07Z</dcterms:created>
  <dcterms:modified xsi:type="dcterms:W3CDTF">2023-08-02T12:56:23Z</dcterms:modified>
</cp:coreProperties>
</file>